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pl-PL"/>
    </a:defPPr>
    <a:lvl1pPr marL="0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538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071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5609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4146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2684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1218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39755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8293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3366"/>
    <a:srgbClr val="2372B3"/>
    <a:srgbClr val="94B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29" autoAdjust="0"/>
    <p:restoredTop sz="93333" autoAdjust="0"/>
  </p:normalViewPr>
  <p:slideViewPr>
    <p:cSldViewPr>
      <p:cViewPr>
        <p:scale>
          <a:sx n="46" d="100"/>
          <a:sy n="46" d="100"/>
        </p:scale>
        <p:origin x="-972" y="516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4A988-DDA4-40E3-9922-E713E7439818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3785-AE53-4117-BFE6-A162248C82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03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33785-AE53-4117-BFE6-A162248C8264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198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301330"/>
            <a:ext cx="25203150" cy="1570317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5203150" cy="2030133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3924633"/>
            <a:ext cx="252031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8401050"/>
            <a:ext cx="252031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147" y="26525864"/>
            <a:ext cx="15537009" cy="4631125"/>
          </a:xfrm>
        </p:spPr>
        <p:txBody>
          <a:bodyPr>
            <a:normAutofit/>
          </a:bodyPr>
          <a:lstStyle>
            <a:lvl1pPr marL="0" indent="0" algn="l">
              <a:buNone/>
              <a:defRPr sz="8400">
                <a:solidFill>
                  <a:schemeClr val="tx2"/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3459" y="16444525"/>
            <a:ext cx="19777061" cy="9414127"/>
          </a:xfrm>
          <a:effectLst/>
        </p:spPr>
        <p:txBody>
          <a:bodyPr>
            <a:noAutofit/>
          </a:bodyPr>
          <a:lstStyle>
            <a:lvl1pPr marL="2448306" indent="-1748790" algn="l">
              <a:defRPr sz="207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0656" y="3840475"/>
            <a:ext cx="17642205" cy="182422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0045" y="1976717"/>
            <a:ext cx="5670709" cy="2750128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62088" y="3840478"/>
            <a:ext cx="13310722" cy="256973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150394" y="3840480"/>
            <a:ext cx="17642205" cy="18242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0301330"/>
            <a:ext cx="25203150" cy="1570317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203150" cy="2030133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924633"/>
            <a:ext cx="252031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8401050"/>
            <a:ext cx="252031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3994" y="11406402"/>
            <a:ext cx="16445623" cy="12722567"/>
          </a:xfrm>
          <a:effectLst/>
        </p:spPr>
        <p:txBody>
          <a:bodyPr anchor="b"/>
          <a:lstStyle>
            <a:lvl1pPr algn="r">
              <a:defRPr sz="17600" b="1" cap="none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4345" y="24189433"/>
            <a:ext cx="16456174" cy="4386165"/>
          </a:xfrm>
        </p:spPr>
        <p:txBody>
          <a:bodyPr anchor="t"/>
          <a:lstStyle>
            <a:lvl1pPr marL="0" indent="0" algn="r">
              <a:buNone/>
              <a:defRPr sz="7700">
                <a:solidFill>
                  <a:schemeClr val="tx2"/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150391" y="3840475"/>
            <a:ext cx="9224353" cy="18242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2803200" y="3840480"/>
            <a:ext cx="9224353" cy="18242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0394" y="3840480"/>
            <a:ext cx="9224353" cy="335875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9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457" y="7351717"/>
            <a:ext cx="9224353" cy="14401800"/>
          </a:xfrm>
        </p:spPr>
        <p:txBody>
          <a:bodyPr>
            <a:normAutofit/>
          </a:bodyPr>
          <a:lstStyle>
            <a:lvl1pPr>
              <a:defRPr sz="6900"/>
            </a:lvl1pPr>
            <a:lvl2pPr>
              <a:defRPr sz="6900"/>
            </a:lvl2pPr>
            <a:lvl3pPr>
              <a:defRPr sz="61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9126" y="3840480"/>
            <a:ext cx="9224353" cy="335875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9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marL="0" lvl="0" indent="0" algn="ctr" defTabSz="3497580" rtl="0" eaLnBrk="1" latinLnBrk="0" hangingPunct="1">
              <a:spcBef>
                <a:spcPct val="20000"/>
              </a:spcBef>
              <a:spcAft>
                <a:spcPts val="1148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0" y="7344918"/>
            <a:ext cx="9224353" cy="14401800"/>
          </a:xfrm>
        </p:spPr>
        <p:txBody>
          <a:bodyPr>
            <a:normAutofit/>
          </a:bodyPr>
          <a:lstStyle>
            <a:lvl1pPr>
              <a:defRPr sz="6900"/>
            </a:lvl1pPr>
            <a:lvl2pPr>
              <a:defRPr sz="6900"/>
            </a:lvl2pPr>
            <a:lvl3pPr>
              <a:defRPr sz="61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2757" y="11601453"/>
            <a:ext cx="10021959" cy="6607088"/>
          </a:xfrm>
          <a:effectLst/>
        </p:spPr>
        <p:txBody>
          <a:bodyPr anchor="b">
            <a:noAutofit/>
          </a:bodyPr>
          <a:lstStyle>
            <a:lvl1pPr marL="874395" indent="-874395" algn="l">
              <a:defRPr sz="10700" b="1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0877" y="3840480"/>
            <a:ext cx="11072091" cy="25697333"/>
          </a:xfrm>
        </p:spPr>
        <p:txBody>
          <a:bodyPr anchor="ctr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54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5077" y="18363460"/>
            <a:ext cx="9339994" cy="11232470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301330"/>
            <a:ext cx="25203150" cy="1570317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5203150" cy="2030133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3924633"/>
            <a:ext cx="252031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8401050"/>
            <a:ext cx="252031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334701" y="6000750"/>
            <a:ext cx="11341418" cy="16420982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77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676" y="5305052"/>
            <a:ext cx="10181902" cy="11355855"/>
          </a:xfrm>
        </p:spPr>
        <p:txBody>
          <a:bodyPr anchor="b"/>
          <a:lstStyle>
            <a:lvl1pPr marL="699516" indent="-699516">
              <a:buFont typeface="Georgia" pitchFamily="18" charset="0"/>
              <a:buChar char="*"/>
              <a:defRPr sz="61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532" y="23438210"/>
            <a:ext cx="17594627" cy="6000750"/>
          </a:xfrm>
        </p:spPr>
        <p:txBody>
          <a:bodyPr anchor="b">
            <a:noAutofit/>
          </a:bodyPr>
          <a:lstStyle>
            <a:lvl1pPr algn="l">
              <a:defRPr sz="176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6803350"/>
            <a:ext cx="25203150" cy="92011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203150" cy="268033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783596"/>
            <a:ext cx="252031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8401050"/>
            <a:ext cx="252031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2754" y="22953882"/>
            <a:ext cx="17950108" cy="6000750"/>
          </a:xfrm>
          <a:prstGeom prst="rect">
            <a:avLst/>
          </a:prstGeom>
          <a:effectLst/>
        </p:spPr>
        <p:txBody>
          <a:bodyPr vert="horz" lIns="349758" tIns="174879" rIns="349758" bIns="174879" rtlCol="0" anchor="t" anchorCtr="0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0394" y="3844365"/>
            <a:ext cx="17642205" cy="18242280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012126" y="32404053"/>
            <a:ext cx="6930866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0156" y="32404053"/>
            <a:ext cx="924115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01313" y="32404053"/>
            <a:ext cx="5040630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1224153" indent="-1224153" algn="r" defTabSz="349758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17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74395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8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098548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7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47822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197096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316322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365596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519797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743950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898151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22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662545"/>
            <a:ext cx="25203151" cy="64017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5" tIns="45713" rIns="91425" bIns="45713">
            <a:spAutoFit/>
          </a:bodyPr>
          <a:lstStyle/>
          <a:p>
            <a:pPr algn="ctr"/>
            <a:endParaRPr lang="pl-PL" sz="3900" i="1" dirty="0"/>
          </a:p>
          <a:p>
            <a:pPr algn="ctr"/>
            <a:endParaRPr lang="pl-PL" dirty="0"/>
          </a:p>
          <a:p>
            <a:pPr algn="ctr"/>
            <a:r>
              <a:rPr lang="pl-PL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Importance</a:t>
            </a:r>
            <a:r>
              <a:rPr lang="pl-PL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mass media in </a:t>
            </a:r>
            <a:r>
              <a:rPr lang="pl-PL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health</a:t>
            </a:r>
            <a:r>
              <a:rPr lang="pl-PL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promotion</a:t>
            </a:r>
            <a:r>
              <a:rPr lang="pl-PL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pl-PL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health</a:t>
            </a:r>
            <a:r>
              <a:rPr lang="pl-PL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</a:t>
            </a:r>
            <a:r>
              <a:rPr lang="pl-PL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the </a:t>
            </a:r>
            <a:r>
              <a:rPr lang="pl-PL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population</a:t>
            </a:r>
            <a:endParaRPr lang="pl-PL" sz="4000" b="1" dirty="0"/>
          </a:p>
          <a:p>
            <a:pPr algn="ctr"/>
            <a:endParaRPr lang="pl-PL" sz="4400" b="1" dirty="0"/>
          </a:p>
          <a:p>
            <a:pPr algn="ctr"/>
            <a:r>
              <a:rPr lang="pl-PL" sz="3600" b="1" dirty="0"/>
              <a:t>Barbara</a:t>
            </a:r>
            <a:r>
              <a:rPr lang="pl-PL" sz="5400" b="1" dirty="0"/>
              <a:t> </a:t>
            </a:r>
            <a:r>
              <a:rPr lang="pl-PL" sz="3600" b="1" dirty="0"/>
              <a:t>Grabowska 1, Mariola </a:t>
            </a:r>
            <a:r>
              <a:rPr lang="pl-PL" sz="3600" b="1" dirty="0" err="1"/>
              <a:t>Seń</a:t>
            </a:r>
            <a:r>
              <a:rPr lang="pl-PL" sz="3600" b="1" dirty="0"/>
              <a:t> 2, Iwona </a:t>
            </a:r>
            <a:r>
              <a:rPr lang="pl-PL" sz="3600" b="1" dirty="0" err="1"/>
              <a:t>Klisowska</a:t>
            </a:r>
            <a:r>
              <a:rPr lang="pl-PL" sz="3600" b="1" dirty="0"/>
              <a:t> 2, Kornelia </a:t>
            </a:r>
            <a:r>
              <a:rPr lang="pl-PL" sz="3600" b="1" dirty="0" err="1"/>
              <a:t>Freus</a:t>
            </a:r>
            <a:r>
              <a:rPr lang="pl-PL" sz="3600" b="1" dirty="0"/>
              <a:t> 3</a:t>
            </a:r>
          </a:p>
          <a:p>
            <a:pPr algn="ctr"/>
            <a:endParaRPr lang="pl-PL" sz="3600" b="1" i="1" dirty="0"/>
          </a:p>
          <a:p>
            <a:pPr algn="ctr"/>
            <a:r>
              <a:rPr lang="pl-PL" sz="3200" i="1" dirty="0" err="1"/>
              <a:t>Division</a:t>
            </a:r>
            <a:r>
              <a:rPr lang="pl-PL" sz="3200" i="1" dirty="0"/>
              <a:t> of Public </a:t>
            </a:r>
            <a:r>
              <a:rPr lang="pl-PL" sz="3200" i="1" dirty="0" err="1"/>
              <a:t>Health</a:t>
            </a:r>
            <a:r>
              <a:rPr lang="pl-PL" sz="3200" i="1" dirty="0"/>
              <a:t> 1</a:t>
            </a:r>
          </a:p>
          <a:p>
            <a:pPr algn="ctr"/>
            <a:r>
              <a:rPr lang="pl-PL" sz="3200" i="1" dirty="0"/>
              <a:t> Departament of family and </a:t>
            </a:r>
            <a:r>
              <a:rPr lang="pl-PL" sz="3200" i="1"/>
              <a:t>pediatric</a:t>
            </a:r>
            <a:r>
              <a:rPr lang="pl-PL" sz="3200" i="1" dirty="0"/>
              <a:t> </a:t>
            </a:r>
            <a:r>
              <a:rPr lang="pl-PL" sz="3200" i="1" dirty="0" err="1"/>
              <a:t>nursing</a:t>
            </a:r>
            <a:r>
              <a:rPr lang="pl-PL" sz="3200" i="1" dirty="0"/>
              <a:t> 2</a:t>
            </a:r>
          </a:p>
          <a:p>
            <a:pPr algn="ctr"/>
            <a:r>
              <a:rPr lang="pl-PL" sz="3200" i="1" dirty="0"/>
              <a:t>Student Public </a:t>
            </a:r>
            <a:r>
              <a:rPr lang="pl-PL" sz="3200" i="1" dirty="0" err="1"/>
              <a:t>Health</a:t>
            </a:r>
            <a:r>
              <a:rPr lang="pl-PL" sz="3200" i="1" dirty="0"/>
              <a:t> 3</a:t>
            </a:r>
          </a:p>
          <a:p>
            <a:pPr algn="ctr"/>
            <a:r>
              <a:rPr lang="pl-PL" sz="3200" dirty="0" err="1"/>
              <a:t>Wroclaw</a:t>
            </a:r>
            <a:r>
              <a:rPr lang="pl-PL" sz="3200" dirty="0"/>
              <a:t> </a:t>
            </a:r>
            <a:r>
              <a:rPr lang="pl-PL" sz="3200" dirty="0" err="1"/>
              <a:t>Medical</a:t>
            </a:r>
            <a:r>
              <a:rPr lang="pl-PL" sz="3200" dirty="0"/>
              <a:t> University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19816813" y="27503504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240000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pl-PL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3" name="Prostokąt zaokrąglony 32"/>
          <p:cNvSpPr/>
          <p:nvPr/>
        </p:nvSpPr>
        <p:spPr>
          <a:xfrm>
            <a:off x="546957" y="6520930"/>
            <a:ext cx="23724116" cy="5072607"/>
          </a:xfrm>
          <a:prstGeom prst="roundRect">
            <a:avLst>
              <a:gd name="adj" fmla="val 20385"/>
            </a:avLst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Background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promotion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works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entire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population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It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combines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scientific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disciplines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psychology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sociology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medicine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pedagogy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and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economics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Mass media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integral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part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promotion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With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help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mass media,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acquiring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knowledge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simpler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easier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The Internet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currently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main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knowledge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providing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rapid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flow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exchange of news It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enables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development of e-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promotion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Television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informative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entertaining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educational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functions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It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audiovisual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transmitter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with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influence on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society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It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large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number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programmes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TV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shows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lifestyle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physical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activity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diet, etc. Radio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second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most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medium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after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television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accompanies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public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every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free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moment.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press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on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hand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oldest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form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transfer but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most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trusted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medium in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civilisation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In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promotion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element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education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It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teaches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willingness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take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care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one's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own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others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Prostokąt zaokrąglony 36"/>
          <p:cNvSpPr/>
          <p:nvPr/>
        </p:nvSpPr>
        <p:spPr>
          <a:xfrm>
            <a:off x="546957" y="12475366"/>
            <a:ext cx="23668046" cy="3078612"/>
          </a:xfrm>
          <a:prstGeom prst="roundRect">
            <a:avLst/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Aim</a:t>
            </a:r>
            <a:r>
              <a:rPr lang="pl-PL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pl-PL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pl-PL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aims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examine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influence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individual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mass media on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activities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promoting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health-promoting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behaviour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l-P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32297"/>
            <a:ext cx="3332536" cy="3672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Prostokąt zaokrąglony 25"/>
          <p:cNvSpPr/>
          <p:nvPr/>
        </p:nvSpPr>
        <p:spPr>
          <a:xfrm>
            <a:off x="546957" y="21354578"/>
            <a:ext cx="23668047" cy="5072607"/>
          </a:xfrm>
          <a:prstGeom prst="roundRect">
            <a:avLst/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Results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pl-PL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Based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on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results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study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was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found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respondents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most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often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obtain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knowledge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on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topics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from the Internet (73.7%).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They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are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least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likely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obtain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from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university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school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(18.9%).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survey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revealed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women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(54.8 %)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are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significantly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more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likely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than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men (32.3 %) to be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interested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and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seek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about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sought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by the public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mainly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relates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changes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physical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activity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diet (56%).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smallest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percentage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respondents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(18.9 %)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reported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seeking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on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promotions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medical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equipment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products.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l-P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Prostokąt zaokrąglony 36">
            <a:extLst>
              <a:ext uri="{FF2B5EF4-FFF2-40B4-BE49-F238E27FC236}">
                <a16:creationId xmlns:a16="http://schemas.microsoft.com/office/drawing/2014/main" id="{293A0949-2E6C-4D69-9183-3A03C2A5ECAA}"/>
              </a:ext>
            </a:extLst>
          </p:cNvPr>
          <p:cNvSpPr/>
          <p:nvPr/>
        </p:nvSpPr>
        <p:spPr>
          <a:xfrm>
            <a:off x="546957" y="16327501"/>
            <a:ext cx="23668046" cy="3768901"/>
          </a:xfrm>
          <a:prstGeom prst="roundRect">
            <a:avLst/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Material</a:t>
            </a:r>
            <a:r>
              <a:rPr lang="pl-PL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pl-PL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methods</a:t>
            </a:r>
            <a:r>
              <a:rPr lang="pl-PL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pl-PL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was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conducted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April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2022. A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survey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technique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was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used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respondents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were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individuals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aged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18 and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older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Participation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was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voluntary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questionnaire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consisted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20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questions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a set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general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demographic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questions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survey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was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conducted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on a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population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288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individuals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respondents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were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both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men and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women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living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towns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villages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different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sizes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with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different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educational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backgrounds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Prostokąt zaokrąglony 32">
            <a:extLst>
              <a:ext uri="{FF2B5EF4-FFF2-40B4-BE49-F238E27FC236}">
                <a16:creationId xmlns:a16="http://schemas.microsoft.com/office/drawing/2014/main" id="{63B8D81F-C1BD-4561-A58F-228B2470A3C3}"/>
              </a:ext>
            </a:extLst>
          </p:cNvPr>
          <p:cNvSpPr/>
          <p:nvPr/>
        </p:nvSpPr>
        <p:spPr>
          <a:xfrm>
            <a:off x="546956" y="27503504"/>
            <a:ext cx="23668047" cy="6401739"/>
          </a:xfrm>
          <a:prstGeom prst="roundRect">
            <a:avLst>
              <a:gd name="adj" fmla="val 17207"/>
            </a:avLst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l-PL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l-PL" sz="2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Conclusions</a:t>
            </a:r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Mass media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most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among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public.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Women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much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likely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men to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seek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on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topics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related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lifestyle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mainly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obtain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from the Internet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men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obtain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from the radio and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television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Urban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residents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knowledge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promotion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from the Internet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while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rural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residents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knowledge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from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television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lower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age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respondents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greater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sourcing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from the Internet; as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older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health-promoting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news from the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press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television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Keywords</a:t>
            </a:r>
            <a:r>
              <a:rPr lang="pl-PL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promotion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education</a:t>
            </a:r>
            <a:r>
              <a:rPr lang="pl-P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mass media, Internet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l-PL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Hory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581</Words>
  <Application>Microsoft Office PowerPoint</Application>
  <PresentationFormat>Niestandardowy</PresentationFormat>
  <Paragraphs>28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Trebuchet MS</vt:lpstr>
      <vt:lpstr>Aerodynamiczny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BIELECKA</dc:creator>
  <cp:lastModifiedBy>Grzegorz Grab.</cp:lastModifiedBy>
  <cp:revision>107</cp:revision>
  <dcterms:created xsi:type="dcterms:W3CDTF">2013-05-21T18:23:56Z</dcterms:created>
  <dcterms:modified xsi:type="dcterms:W3CDTF">2023-04-19T10:33:09Z</dcterms:modified>
</cp:coreProperties>
</file>