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sldIdLst>
    <p:sldId id="256" r:id="rId2"/>
  </p:sldIdLst>
  <p:sldSz cx="25203150" cy="36004500"/>
  <p:notesSz cx="6858000" cy="9144000"/>
  <p:defaultTextStyle>
    <a:defPPr>
      <a:defRPr lang="pl-PL"/>
    </a:defPPr>
    <a:lvl1pPr marL="0" algn="l" defTabSz="3497071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1pPr>
    <a:lvl2pPr marL="1748538" algn="l" defTabSz="3497071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2pPr>
    <a:lvl3pPr marL="3497071" algn="l" defTabSz="3497071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3pPr>
    <a:lvl4pPr marL="5245609" algn="l" defTabSz="3497071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4pPr>
    <a:lvl5pPr marL="6994146" algn="l" defTabSz="3497071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5pPr>
    <a:lvl6pPr marL="8742684" algn="l" defTabSz="3497071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6pPr>
    <a:lvl7pPr marL="10491218" algn="l" defTabSz="3497071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7pPr>
    <a:lvl8pPr marL="12239755" algn="l" defTabSz="3497071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8pPr>
    <a:lvl9pPr marL="13988293" algn="l" defTabSz="3497071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40">
          <p15:clr>
            <a:srgbClr val="A4A3A4"/>
          </p15:clr>
        </p15:guide>
        <p15:guide id="2" pos="79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003366"/>
    <a:srgbClr val="2372B3"/>
    <a:srgbClr val="94BA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029" autoAdjust="0"/>
    <p:restoredTop sz="93333" autoAdjust="0"/>
  </p:normalViewPr>
  <p:slideViewPr>
    <p:cSldViewPr>
      <p:cViewPr>
        <p:scale>
          <a:sx n="40" d="100"/>
          <a:sy n="40" d="100"/>
        </p:scale>
        <p:origin x="30" y="-3666"/>
      </p:cViewPr>
      <p:guideLst>
        <p:guide orient="horz" pos="11340"/>
        <p:guide pos="793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4A988-DDA4-40E3-9922-E713E7439818}" type="datetimeFigureOut">
              <a:rPr lang="pl-PL" smtClean="0"/>
              <a:pPr/>
              <a:t>19.04.2023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2228850" y="685800"/>
            <a:ext cx="24003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33785-AE53-4117-BFE6-A162248C826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903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633785-AE53-4117-BFE6-A162248C8264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1989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20301330"/>
            <a:ext cx="25203150" cy="1570317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25203150" cy="2030133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13924633"/>
            <a:ext cx="25203150" cy="12001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8401050"/>
            <a:ext cx="25203150" cy="268033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62147" y="26525864"/>
            <a:ext cx="15537009" cy="4631125"/>
          </a:xfrm>
        </p:spPr>
        <p:txBody>
          <a:bodyPr>
            <a:normAutofit/>
          </a:bodyPr>
          <a:lstStyle>
            <a:lvl1pPr marL="0" indent="0" algn="l">
              <a:buNone/>
              <a:defRPr sz="8400">
                <a:solidFill>
                  <a:schemeClr val="tx2"/>
                </a:solidFill>
              </a:defRPr>
            </a:lvl1pPr>
            <a:lvl2pPr marL="17487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4975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2463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995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743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4927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241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99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9BEE-AD7A-4E18-91ED-E82E756E55CD}" type="datetimeFigureOut">
              <a:rPr lang="pl-PL" smtClean="0"/>
              <a:pPr/>
              <a:t>19.04.2023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145A7-0682-4E38-A07C-A421458F1D7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53459" y="16444525"/>
            <a:ext cx="19777061" cy="9414127"/>
          </a:xfrm>
          <a:effectLst/>
        </p:spPr>
        <p:txBody>
          <a:bodyPr>
            <a:noAutofit/>
          </a:bodyPr>
          <a:lstStyle>
            <a:lvl1pPr marL="2448306" indent="-1748790" algn="l">
              <a:defRPr sz="207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50656" y="3840475"/>
            <a:ext cx="17642205" cy="1824228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9BEE-AD7A-4E18-91ED-E82E756E55CD}" type="datetimeFigureOut">
              <a:rPr lang="pl-PL" smtClean="0"/>
              <a:pPr/>
              <a:t>19.04.2023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145A7-0682-4E38-A07C-A421458F1D7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0045" y="1976717"/>
            <a:ext cx="5670709" cy="27501280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62088" y="3840478"/>
            <a:ext cx="13310722" cy="2569732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9BEE-AD7A-4E18-91ED-E82E756E55CD}" type="datetimeFigureOut">
              <a:rPr lang="pl-PL" smtClean="0"/>
              <a:pPr/>
              <a:t>19.04.2023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145A7-0682-4E38-A07C-A421458F1D7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9BEE-AD7A-4E18-91ED-E82E756E55CD}" type="datetimeFigureOut">
              <a:rPr lang="pl-PL" smtClean="0"/>
              <a:pPr/>
              <a:t>19.04.2023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145A7-0682-4E38-A07C-A421458F1D7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3150394" y="3840480"/>
            <a:ext cx="17642205" cy="1824228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0301330"/>
            <a:ext cx="25203150" cy="1570317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5203150" cy="2030133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3924633"/>
            <a:ext cx="25203150" cy="12001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8401050"/>
            <a:ext cx="25203150" cy="268033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3994" y="11406402"/>
            <a:ext cx="16445623" cy="12722567"/>
          </a:xfrm>
          <a:effectLst/>
        </p:spPr>
        <p:txBody>
          <a:bodyPr anchor="b"/>
          <a:lstStyle>
            <a:lvl1pPr algn="r">
              <a:defRPr sz="17600" b="1" cap="none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74345" y="24189433"/>
            <a:ext cx="16456174" cy="4386165"/>
          </a:xfrm>
        </p:spPr>
        <p:txBody>
          <a:bodyPr anchor="t"/>
          <a:lstStyle>
            <a:lvl1pPr marL="0" indent="0" algn="r">
              <a:buNone/>
              <a:defRPr sz="7700">
                <a:solidFill>
                  <a:schemeClr val="tx2"/>
                </a:solidFill>
              </a:defRPr>
            </a:lvl1pPr>
            <a:lvl2pPr marL="174879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2pPr>
            <a:lvl3pPr marL="3497580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3pPr>
            <a:lvl4pPr marL="524637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4pPr>
            <a:lvl5pPr marL="699516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5pPr>
            <a:lvl6pPr marL="874395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6pPr>
            <a:lvl7pPr marL="1049274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7pPr>
            <a:lvl8pPr marL="1224153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8pPr>
            <a:lvl9pPr marL="1399032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9BEE-AD7A-4E18-91ED-E82E756E55CD}" type="datetimeFigureOut">
              <a:rPr lang="pl-PL" smtClean="0"/>
              <a:pPr/>
              <a:t>19.04.2023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145A7-0682-4E38-A07C-A421458F1D7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9BEE-AD7A-4E18-91ED-E82E756E55CD}" type="datetimeFigureOut">
              <a:rPr lang="pl-PL" smtClean="0"/>
              <a:pPr/>
              <a:t>19.04.2023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145A7-0682-4E38-A07C-A421458F1D7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150391" y="3840475"/>
            <a:ext cx="9224353" cy="1824228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12803200" y="3840480"/>
            <a:ext cx="9224353" cy="1824228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50394" y="3840480"/>
            <a:ext cx="9224353" cy="3358751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92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1748790" indent="0">
              <a:buNone/>
              <a:defRPr sz="7700" b="1"/>
            </a:lvl2pPr>
            <a:lvl3pPr marL="3497580" indent="0">
              <a:buNone/>
              <a:defRPr sz="6900" b="1"/>
            </a:lvl3pPr>
            <a:lvl4pPr marL="5246370" indent="0">
              <a:buNone/>
              <a:defRPr sz="6100" b="1"/>
            </a:lvl4pPr>
            <a:lvl5pPr marL="6995160" indent="0">
              <a:buNone/>
              <a:defRPr sz="6100" b="1"/>
            </a:lvl5pPr>
            <a:lvl6pPr marL="8743950" indent="0">
              <a:buNone/>
              <a:defRPr sz="6100" b="1"/>
            </a:lvl6pPr>
            <a:lvl7pPr marL="10492740" indent="0">
              <a:buNone/>
              <a:defRPr sz="6100" b="1"/>
            </a:lvl7pPr>
            <a:lvl8pPr marL="12241530" indent="0">
              <a:buNone/>
              <a:defRPr sz="6100" b="1"/>
            </a:lvl8pPr>
            <a:lvl9pPr marL="13990320" indent="0">
              <a:buNone/>
              <a:defRPr sz="61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87457" y="7351717"/>
            <a:ext cx="9224353" cy="14401800"/>
          </a:xfrm>
        </p:spPr>
        <p:txBody>
          <a:bodyPr>
            <a:normAutofit/>
          </a:bodyPr>
          <a:lstStyle>
            <a:lvl1pPr>
              <a:defRPr sz="6900"/>
            </a:lvl1pPr>
            <a:lvl2pPr>
              <a:defRPr sz="6900"/>
            </a:lvl2pPr>
            <a:lvl3pPr>
              <a:defRPr sz="61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809126" y="3840480"/>
            <a:ext cx="9224353" cy="3358751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92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1748790" indent="0">
              <a:buNone/>
              <a:defRPr sz="7700" b="1"/>
            </a:lvl2pPr>
            <a:lvl3pPr marL="3497580" indent="0">
              <a:buNone/>
              <a:defRPr sz="6900" b="1"/>
            </a:lvl3pPr>
            <a:lvl4pPr marL="5246370" indent="0">
              <a:buNone/>
              <a:defRPr sz="6100" b="1"/>
            </a:lvl4pPr>
            <a:lvl5pPr marL="6995160" indent="0">
              <a:buNone/>
              <a:defRPr sz="6100" b="1"/>
            </a:lvl5pPr>
            <a:lvl6pPr marL="8743950" indent="0">
              <a:buNone/>
              <a:defRPr sz="6100" b="1"/>
            </a:lvl6pPr>
            <a:lvl7pPr marL="10492740" indent="0">
              <a:buNone/>
              <a:defRPr sz="6100" b="1"/>
            </a:lvl7pPr>
            <a:lvl8pPr marL="12241530" indent="0">
              <a:buNone/>
              <a:defRPr sz="6100" b="1"/>
            </a:lvl8pPr>
            <a:lvl9pPr marL="13990320" indent="0">
              <a:buNone/>
              <a:defRPr sz="6100" b="1"/>
            </a:lvl9pPr>
          </a:lstStyle>
          <a:p>
            <a:pPr marL="0" lvl="0" indent="0" algn="ctr" defTabSz="3497580" rtl="0" eaLnBrk="1" latinLnBrk="0" hangingPunct="1">
              <a:spcBef>
                <a:spcPct val="20000"/>
              </a:spcBef>
              <a:spcAft>
                <a:spcPts val="1148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802850" y="7344918"/>
            <a:ext cx="9224353" cy="14401800"/>
          </a:xfrm>
        </p:spPr>
        <p:txBody>
          <a:bodyPr>
            <a:normAutofit/>
          </a:bodyPr>
          <a:lstStyle>
            <a:lvl1pPr>
              <a:defRPr sz="6900"/>
            </a:lvl1pPr>
            <a:lvl2pPr>
              <a:defRPr sz="6900"/>
            </a:lvl2pPr>
            <a:lvl3pPr>
              <a:defRPr sz="61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9BEE-AD7A-4E18-91ED-E82E756E55CD}" type="datetimeFigureOut">
              <a:rPr lang="pl-PL" smtClean="0"/>
              <a:pPr/>
              <a:t>19.04.2023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145A7-0682-4E38-A07C-A421458F1D7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9BEE-AD7A-4E18-91ED-E82E756E55CD}" type="datetimeFigureOut">
              <a:rPr lang="pl-PL" smtClean="0"/>
              <a:pPr/>
              <a:t>19.04.2023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145A7-0682-4E38-A07C-A421458F1D7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9BEE-AD7A-4E18-91ED-E82E756E55CD}" type="datetimeFigureOut">
              <a:rPr lang="pl-PL" smtClean="0"/>
              <a:pPr/>
              <a:t>19.04.2023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145A7-0682-4E38-A07C-A421458F1D7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2757" y="11601453"/>
            <a:ext cx="10021959" cy="6607088"/>
          </a:xfrm>
          <a:effectLst/>
        </p:spPr>
        <p:txBody>
          <a:bodyPr anchor="b">
            <a:noAutofit/>
          </a:bodyPr>
          <a:lstStyle>
            <a:lvl1pPr marL="874395" indent="-874395" algn="l">
              <a:defRPr sz="10700" b="1">
                <a:effectLst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60877" y="3840480"/>
            <a:ext cx="11072091" cy="25697333"/>
          </a:xfrm>
        </p:spPr>
        <p:txBody>
          <a:bodyPr anchor="ctr"/>
          <a:lstStyle>
            <a:lvl1pPr>
              <a:defRPr sz="84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54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5077" y="18363460"/>
            <a:ext cx="9339994" cy="11232470"/>
          </a:xfrm>
        </p:spPr>
        <p:txBody>
          <a:bodyPr/>
          <a:lstStyle>
            <a:lvl1pPr marL="0" indent="0">
              <a:buNone/>
              <a:defRPr sz="5400"/>
            </a:lvl1pPr>
            <a:lvl2pPr marL="1748790" indent="0">
              <a:buNone/>
              <a:defRPr sz="4600"/>
            </a:lvl2pPr>
            <a:lvl3pPr marL="3497580" indent="0">
              <a:buNone/>
              <a:defRPr sz="3800"/>
            </a:lvl3pPr>
            <a:lvl4pPr marL="5246370" indent="0">
              <a:buNone/>
              <a:defRPr sz="3400"/>
            </a:lvl4pPr>
            <a:lvl5pPr marL="6995160" indent="0">
              <a:buNone/>
              <a:defRPr sz="3400"/>
            </a:lvl5pPr>
            <a:lvl6pPr marL="8743950" indent="0">
              <a:buNone/>
              <a:defRPr sz="3400"/>
            </a:lvl6pPr>
            <a:lvl7pPr marL="10492740" indent="0">
              <a:buNone/>
              <a:defRPr sz="3400"/>
            </a:lvl7pPr>
            <a:lvl8pPr marL="12241530" indent="0">
              <a:buNone/>
              <a:defRPr sz="3400"/>
            </a:lvl8pPr>
            <a:lvl9pPr marL="13990320" indent="0">
              <a:buNone/>
              <a:defRPr sz="3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9BEE-AD7A-4E18-91ED-E82E756E55CD}" type="datetimeFigureOut">
              <a:rPr lang="pl-PL" smtClean="0"/>
              <a:pPr/>
              <a:t>19.04.2023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145A7-0682-4E38-A07C-A421458F1D7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301330"/>
            <a:ext cx="25203150" cy="1570317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25203150" cy="2030133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13924633"/>
            <a:ext cx="25203150" cy="12001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8401050"/>
            <a:ext cx="25203150" cy="268033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334701" y="6000750"/>
            <a:ext cx="11341418" cy="16420982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7700"/>
            </a:lvl1pPr>
            <a:lvl2pPr marL="1748790" indent="0">
              <a:buNone/>
              <a:defRPr sz="10700"/>
            </a:lvl2pPr>
            <a:lvl3pPr marL="3497580" indent="0">
              <a:buNone/>
              <a:defRPr sz="9200"/>
            </a:lvl3pPr>
            <a:lvl4pPr marL="5246370" indent="0">
              <a:buNone/>
              <a:defRPr sz="7700"/>
            </a:lvl4pPr>
            <a:lvl5pPr marL="6995160" indent="0">
              <a:buNone/>
              <a:defRPr sz="7700"/>
            </a:lvl5pPr>
            <a:lvl6pPr marL="8743950" indent="0">
              <a:buNone/>
              <a:defRPr sz="7700"/>
            </a:lvl6pPr>
            <a:lvl7pPr marL="10492740" indent="0">
              <a:buNone/>
              <a:defRPr sz="7700"/>
            </a:lvl7pPr>
            <a:lvl8pPr marL="12241530" indent="0">
              <a:buNone/>
              <a:defRPr sz="7700"/>
            </a:lvl8pPr>
            <a:lvl9pPr marL="13990320" indent="0">
              <a:buNone/>
              <a:defRPr sz="77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19676" y="5305052"/>
            <a:ext cx="10181902" cy="11355855"/>
          </a:xfrm>
        </p:spPr>
        <p:txBody>
          <a:bodyPr anchor="b"/>
          <a:lstStyle>
            <a:lvl1pPr marL="699516" indent="-699516">
              <a:buFont typeface="Georgia" pitchFamily="18" charset="0"/>
              <a:buChar char="*"/>
              <a:defRPr sz="6100"/>
            </a:lvl1pPr>
            <a:lvl2pPr marL="1748790" indent="0">
              <a:buNone/>
              <a:defRPr sz="4600"/>
            </a:lvl2pPr>
            <a:lvl3pPr marL="3497580" indent="0">
              <a:buNone/>
              <a:defRPr sz="3800"/>
            </a:lvl3pPr>
            <a:lvl4pPr marL="5246370" indent="0">
              <a:buNone/>
              <a:defRPr sz="3400"/>
            </a:lvl4pPr>
            <a:lvl5pPr marL="6995160" indent="0">
              <a:buNone/>
              <a:defRPr sz="3400"/>
            </a:lvl5pPr>
            <a:lvl6pPr marL="8743950" indent="0">
              <a:buNone/>
              <a:defRPr sz="3400"/>
            </a:lvl6pPr>
            <a:lvl7pPr marL="10492740" indent="0">
              <a:buNone/>
              <a:defRPr sz="3400"/>
            </a:lvl7pPr>
            <a:lvl8pPr marL="12241530" indent="0">
              <a:buNone/>
              <a:defRPr sz="3400"/>
            </a:lvl8pPr>
            <a:lvl9pPr marL="13990320" indent="0">
              <a:buNone/>
              <a:defRPr sz="3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9BEE-AD7A-4E18-91ED-E82E756E55CD}" type="datetimeFigureOut">
              <a:rPr lang="pl-PL" smtClean="0"/>
              <a:pPr/>
              <a:t>19.04.2023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145A7-0682-4E38-A07C-A421458F1D7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4532" y="23438210"/>
            <a:ext cx="17594627" cy="6000750"/>
          </a:xfrm>
        </p:spPr>
        <p:txBody>
          <a:bodyPr anchor="b">
            <a:noAutofit/>
          </a:bodyPr>
          <a:lstStyle>
            <a:lvl1pPr algn="l">
              <a:defRPr sz="17600" b="1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6803350"/>
            <a:ext cx="25203150" cy="920115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5203150" cy="2680335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9783596"/>
            <a:ext cx="25203150" cy="12001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8401050"/>
            <a:ext cx="25203150" cy="268033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58" tIns="174879" rIns="349758" bIns="174879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2754" y="22953882"/>
            <a:ext cx="17950108" cy="6000750"/>
          </a:xfrm>
          <a:prstGeom prst="rect">
            <a:avLst/>
          </a:prstGeom>
          <a:effectLst/>
        </p:spPr>
        <p:txBody>
          <a:bodyPr vert="horz" lIns="349758" tIns="174879" rIns="349758" bIns="174879" rtlCol="0" anchor="t" anchorCtr="0">
            <a:no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50394" y="3844365"/>
            <a:ext cx="17642205" cy="18242280"/>
          </a:xfrm>
          <a:prstGeom prst="rect">
            <a:avLst/>
          </a:prstGeom>
        </p:spPr>
        <p:txBody>
          <a:bodyPr vert="horz" lIns="349758" tIns="174879" rIns="349758" bIns="174879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012126" y="32404053"/>
            <a:ext cx="6930866" cy="1916906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r">
              <a:defRPr sz="4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25F9BEE-AD7A-4E18-91ED-E82E756E55CD}" type="datetimeFigureOut">
              <a:rPr lang="pl-PL" smtClean="0"/>
              <a:pPr/>
              <a:t>19.04.2023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60156" y="32404053"/>
            <a:ext cx="9241158" cy="1916906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l">
              <a:defRPr sz="4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01313" y="32404053"/>
            <a:ext cx="5040630" cy="1916906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ctr">
              <a:defRPr sz="46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6C145A7-0682-4E38-A07C-A421458F1D7F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1224153" indent="-1224153" algn="r" defTabSz="349758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17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874395" indent="-699516" algn="l" defTabSz="3497580" rtl="0" eaLnBrk="1" latinLnBrk="0" hangingPunct="1">
        <a:spcBef>
          <a:spcPct val="20000"/>
        </a:spcBef>
        <a:spcAft>
          <a:spcPts val="1148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8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098548" indent="-699516" algn="l" defTabSz="3497580" rtl="0" eaLnBrk="1" latinLnBrk="0" hangingPunct="1">
        <a:spcBef>
          <a:spcPct val="20000"/>
        </a:spcBef>
        <a:spcAft>
          <a:spcPts val="1148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7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3147822" indent="-699516" algn="l" defTabSz="3497580" rtl="0" eaLnBrk="1" latinLnBrk="0" hangingPunct="1">
        <a:spcBef>
          <a:spcPct val="20000"/>
        </a:spcBef>
        <a:spcAft>
          <a:spcPts val="1148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6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4197096" indent="-699516" algn="l" defTabSz="3497580" rtl="0" eaLnBrk="1" latinLnBrk="0" hangingPunct="1">
        <a:spcBef>
          <a:spcPct val="20000"/>
        </a:spcBef>
        <a:spcAft>
          <a:spcPts val="1148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6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5316322" indent="-699516" algn="l" defTabSz="3497580" rtl="0" eaLnBrk="1" latinLnBrk="0" hangingPunct="1">
        <a:spcBef>
          <a:spcPct val="20000"/>
        </a:spcBef>
        <a:spcAft>
          <a:spcPts val="1148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5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6365596" indent="-699516" algn="l" defTabSz="3497580" rtl="0" eaLnBrk="1" latinLnBrk="0" hangingPunct="1">
        <a:spcBef>
          <a:spcPct val="20000"/>
        </a:spcBef>
        <a:spcAft>
          <a:spcPts val="1148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5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7519797" indent="-699516" algn="l" defTabSz="3497580" rtl="0" eaLnBrk="1" latinLnBrk="0" hangingPunct="1">
        <a:spcBef>
          <a:spcPct val="20000"/>
        </a:spcBef>
        <a:spcAft>
          <a:spcPts val="1148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5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8743950" indent="-699516" algn="l" defTabSz="3497580" rtl="0" eaLnBrk="1" latinLnBrk="0" hangingPunct="1">
        <a:spcBef>
          <a:spcPct val="20000"/>
        </a:spcBef>
        <a:spcAft>
          <a:spcPts val="1148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5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9898151" indent="-699516" algn="l" defTabSz="3497580" rtl="0" eaLnBrk="1" latinLnBrk="0" hangingPunct="1">
        <a:spcBef>
          <a:spcPct val="20000"/>
        </a:spcBef>
        <a:spcAft>
          <a:spcPts val="1148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5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1pPr>
      <a:lvl2pPr marL="174879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2pPr>
      <a:lvl3pPr marL="349758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524637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699516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74395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49274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224153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22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0" y="1"/>
            <a:ext cx="25203151" cy="38779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25" tIns="45713" rIns="91425" bIns="45713">
            <a:spAutoFit/>
          </a:bodyPr>
          <a:lstStyle/>
          <a:p>
            <a:pPr algn="ctr"/>
            <a:endParaRPr lang="en-US" sz="5400" i="1" dirty="0"/>
          </a:p>
          <a:p>
            <a:pPr algn="ctr"/>
            <a:r>
              <a:rPr lang="pl-PL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pl-PL" sz="4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impact</a:t>
            </a:r>
            <a:r>
              <a:rPr lang="pl-PL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pl-PL" sz="4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working</a:t>
            </a:r>
            <a:r>
              <a:rPr lang="pl-PL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in front of a </a:t>
            </a:r>
            <a:r>
              <a:rPr lang="pl-PL" sz="4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screen</a:t>
            </a:r>
            <a:r>
              <a:rPr lang="pl-PL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pl-PL" sz="4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digital</a:t>
            </a:r>
            <a:r>
              <a:rPr lang="pl-PL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devices on the organ of </a:t>
            </a:r>
            <a:r>
              <a:rPr lang="pl-PL" sz="4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vision</a:t>
            </a:r>
            <a:r>
              <a:rPr lang="pl-PL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in </a:t>
            </a:r>
            <a:r>
              <a:rPr lang="pl-PL" sz="4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health</a:t>
            </a:r>
            <a:r>
              <a:rPr lang="pl-PL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4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professionals</a:t>
            </a:r>
            <a:endParaRPr lang="pl-PL" sz="4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pl-PL" sz="4400" b="1" dirty="0"/>
          </a:p>
          <a:p>
            <a:pPr algn="ctr"/>
            <a:r>
              <a:rPr lang="pl-PL" sz="3600" b="1" dirty="0"/>
              <a:t>Barbara Grabowska , Laura Denys, Luba </a:t>
            </a:r>
            <a:r>
              <a:rPr lang="pl-PL" sz="3600" b="1" dirty="0" err="1"/>
              <a:t>Ślósarz</a:t>
            </a:r>
            <a:r>
              <a:rPr lang="pl-PL" sz="3600" b="1" dirty="0"/>
              <a:t> </a:t>
            </a:r>
          </a:p>
          <a:p>
            <a:pPr algn="ctr"/>
            <a:r>
              <a:rPr lang="pl-PL" sz="3600" b="1" dirty="0" err="1"/>
              <a:t>Wroclaw</a:t>
            </a:r>
            <a:r>
              <a:rPr lang="pl-PL" sz="3600" b="1" dirty="0"/>
              <a:t> </a:t>
            </a:r>
            <a:r>
              <a:rPr lang="pl-PL" sz="3600" b="1" dirty="0" err="1"/>
              <a:t>Medical</a:t>
            </a:r>
            <a:r>
              <a:rPr lang="pl-PL" sz="3600" b="1" dirty="0"/>
              <a:t> University</a:t>
            </a:r>
          </a:p>
          <a:p>
            <a:pPr algn="ctr"/>
            <a:r>
              <a:rPr lang="pl-PL" sz="3600" b="1" dirty="0"/>
              <a:t>Poland</a:t>
            </a:r>
          </a:p>
        </p:txBody>
      </p:sp>
      <p:sp>
        <p:nvSpPr>
          <p:cNvPr id="17" name="Prostokąt 16"/>
          <p:cNvSpPr/>
          <p:nvPr/>
        </p:nvSpPr>
        <p:spPr>
          <a:xfrm>
            <a:off x="19816813" y="27503504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240000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endParaRPr lang="pl-PL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3" name="Prostokąt zaokrąglony 32"/>
          <p:cNvSpPr/>
          <p:nvPr/>
        </p:nvSpPr>
        <p:spPr>
          <a:xfrm>
            <a:off x="462089" y="4968803"/>
            <a:ext cx="23722044" cy="3877971"/>
          </a:xfrm>
          <a:prstGeom prst="roundRect">
            <a:avLst/>
          </a:prstGeom>
        </p:spPr>
        <p:style>
          <a:lnRef idx="1">
            <a:schemeClr val="accent3"/>
          </a:lnRef>
          <a:fillRef idx="1003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l-PL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Background</a:t>
            </a:r>
            <a:r>
              <a:rPr lang="pl-PL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+mn-ea"/>
              </a:rPr>
              <a:t>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l-PL" sz="2800" kern="1200" dirty="0"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Digital devices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have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revolutionised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the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way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we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work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and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spend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our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leisure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time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. It was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observed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that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eye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complaints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such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as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eye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redness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,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eye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strain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,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eye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irritation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,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burning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eyes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, and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blurred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or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double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vision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occur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with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increased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frequency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among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computer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users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compared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to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those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with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other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near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visual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work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.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Given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the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ever-increasing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access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to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digital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devices, CVS (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Computer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Vision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Syndrome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)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is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starting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to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become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a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growing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social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problem.</a:t>
            </a:r>
            <a:endParaRPr lang="pl-PL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7" name="Prostokąt zaokrąglony 36"/>
          <p:cNvSpPr/>
          <p:nvPr/>
        </p:nvSpPr>
        <p:spPr>
          <a:xfrm>
            <a:off x="375149" y="9441781"/>
            <a:ext cx="23852011" cy="2799830"/>
          </a:xfrm>
          <a:prstGeom prst="roundRect">
            <a:avLst/>
          </a:prstGeom>
        </p:spPr>
        <p:style>
          <a:lnRef idx="1">
            <a:schemeClr val="accent3"/>
          </a:lnRef>
          <a:fillRef idx="1003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l-PL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Aim</a:t>
            </a:r>
            <a:r>
              <a:rPr lang="pl-PL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pl-PL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study</a:t>
            </a:r>
            <a:r>
              <a:rPr lang="pl-PL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pl-P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l-PL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This</a:t>
            </a:r>
            <a:r>
              <a:rPr lang="pl-P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study</a:t>
            </a:r>
            <a:r>
              <a:rPr lang="pl-P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aims</a:t>
            </a:r>
            <a:r>
              <a:rPr lang="pl-P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to </a:t>
            </a:r>
            <a:r>
              <a:rPr lang="pl-PL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assess</a:t>
            </a:r>
            <a:r>
              <a:rPr lang="pl-P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the </a:t>
            </a:r>
            <a:r>
              <a:rPr lang="pl-PL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impact</a:t>
            </a:r>
            <a:r>
              <a:rPr lang="pl-P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pl-PL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digital</a:t>
            </a:r>
            <a:r>
              <a:rPr lang="pl-P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screens</a:t>
            </a:r>
            <a:r>
              <a:rPr lang="pl-P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on the organ of </a:t>
            </a:r>
            <a:r>
              <a:rPr lang="pl-PL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vision</a:t>
            </a:r>
            <a:r>
              <a:rPr lang="pl-P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among</a:t>
            </a:r>
            <a:r>
              <a:rPr lang="pl-P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health</a:t>
            </a:r>
            <a:r>
              <a:rPr lang="pl-P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professionals</a:t>
            </a:r>
            <a:r>
              <a:rPr lang="pl-P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pl-PL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6319" y="1469251"/>
            <a:ext cx="3619726" cy="19873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6" name="Prostokąt zaokrąglony 25"/>
          <p:cNvSpPr/>
          <p:nvPr/>
        </p:nvSpPr>
        <p:spPr>
          <a:xfrm>
            <a:off x="506003" y="19199094"/>
            <a:ext cx="23765070" cy="6868052"/>
          </a:xfrm>
          <a:prstGeom prst="roundRect">
            <a:avLst/>
          </a:prstGeom>
        </p:spPr>
        <p:style>
          <a:lnRef idx="1">
            <a:schemeClr val="accent3"/>
          </a:lnRef>
          <a:fillRef idx="1003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l-PL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Results</a:t>
            </a:r>
            <a:r>
              <a:rPr lang="pl-PL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endParaRPr lang="pl-PL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l-PL" sz="2800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severity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eye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symptoms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was not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significantly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dependent on the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time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spent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in front of a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digital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screen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Those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spending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up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to 3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hours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in front of a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screen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were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most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likely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to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experience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symptoms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of the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least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severity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(45.5%), as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were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those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spending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4-5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hours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in front of a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screen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(50.0%) and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more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than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5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hours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(38.2%). The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severity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eye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symptoms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was not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significantly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dependent on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medical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profession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Those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working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in a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laboratory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were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most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likely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to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observe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symptoms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of the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lowest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severity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(38.0%), as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were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physicians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(56.3%),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nurses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midwives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39.3%), and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other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health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professionals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(50.0%). The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severity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eye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symptoms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was not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significantly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related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to sex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age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Both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women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(43.8 %) and men (41.7 %)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were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most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likely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to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have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the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least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severe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symptoms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Those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aged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up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to 40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years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(49.3%)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were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most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likely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to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experience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symptoms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of the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lowest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severity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as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were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those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aged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over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40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years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(38.3%).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Eye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strain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was not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significantly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dependent on the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number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digital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screen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devices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used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at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work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the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distance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from the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screen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in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use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or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the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number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hours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spent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in front of the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screen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pl-PL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8" name="Prostokąt zaokrąglony 36">
            <a:extLst>
              <a:ext uri="{FF2B5EF4-FFF2-40B4-BE49-F238E27FC236}">
                <a16:creationId xmlns:a16="http://schemas.microsoft.com/office/drawing/2014/main" id="{293A0949-2E6C-4D69-9183-3A03C2A5ECAA}"/>
              </a:ext>
            </a:extLst>
          </p:cNvPr>
          <p:cNvSpPr/>
          <p:nvPr/>
        </p:nvSpPr>
        <p:spPr>
          <a:xfrm>
            <a:off x="462089" y="13150422"/>
            <a:ext cx="23765070" cy="5139860"/>
          </a:xfrm>
          <a:prstGeom prst="roundRect">
            <a:avLst/>
          </a:prstGeom>
        </p:spPr>
        <p:style>
          <a:lnRef idx="1">
            <a:schemeClr val="accent3"/>
          </a:lnRef>
          <a:fillRef idx="1003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pl-PL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Material</a:t>
            </a:r>
            <a:r>
              <a:rPr lang="pl-PL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and </a:t>
            </a:r>
            <a:r>
              <a:rPr lang="pl-PL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methods</a:t>
            </a:r>
            <a:r>
              <a:rPr lang="pl-PL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pl-PL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assess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the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impact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of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digital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devices on the organ of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vision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among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health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professionals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a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survey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was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conducted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Diagnostyka S.A., Wrocław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Branch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A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total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of 152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respondents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took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part in the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survey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including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128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women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(84.2%) and 24 men (15.8%)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who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use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electronic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devices in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their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work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Diagnostyka S.A.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the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largest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network of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medical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laboratories in Poland.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There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wide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variety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of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specialists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among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health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professionals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from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laboratory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diagnosticians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through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laboratory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technicians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nurses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physicians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Each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of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them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needs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to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use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digital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screen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monitor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other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device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in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their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day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-to-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day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work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A CAWI (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Computer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Assisted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Web Interview)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method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was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used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during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study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which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allowed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respondents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to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complete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anonymous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online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survey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2800" kern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questionnaire</a:t>
            </a:r>
            <a:r>
              <a:rPr lang="pl-PL" sz="2800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pl-PL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Prostokąt zaokrąglony 32">
            <a:extLst>
              <a:ext uri="{FF2B5EF4-FFF2-40B4-BE49-F238E27FC236}">
                <a16:creationId xmlns:a16="http://schemas.microsoft.com/office/drawing/2014/main" id="{63B8D81F-C1BD-4561-A58F-228B2470A3C3}"/>
              </a:ext>
            </a:extLst>
          </p:cNvPr>
          <p:cNvSpPr/>
          <p:nvPr/>
        </p:nvSpPr>
        <p:spPr>
          <a:xfrm>
            <a:off x="462089" y="26859234"/>
            <a:ext cx="23808984" cy="7676015"/>
          </a:xfrm>
          <a:prstGeom prst="roundRect">
            <a:avLst>
              <a:gd name="adj" fmla="val 17207"/>
            </a:avLst>
          </a:prstGeom>
        </p:spPr>
        <p:style>
          <a:lnRef idx="1">
            <a:schemeClr val="accent3"/>
          </a:lnRef>
          <a:fillRef idx="1003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l-PL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Conclusions</a:t>
            </a:r>
            <a:r>
              <a:rPr lang="pl-PL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l-P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We </a:t>
            </a:r>
            <a:r>
              <a:rPr lang="pl-PL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use</a:t>
            </a:r>
            <a:r>
              <a:rPr lang="pl-P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digital</a:t>
            </a:r>
            <a:r>
              <a:rPr lang="pl-P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devices </a:t>
            </a:r>
            <a:r>
              <a:rPr lang="pl-PL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every</a:t>
            </a:r>
            <a:r>
              <a:rPr lang="pl-P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day</a:t>
            </a:r>
            <a:r>
              <a:rPr lang="pl-P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and as a </a:t>
            </a:r>
            <a:r>
              <a:rPr lang="pl-PL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result</a:t>
            </a:r>
            <a:r>
              <a:rPr lang="pl-P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we </a:t>
            </a:r>
            <a:r>
              <a:rPr lang="pl-PL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pl-P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exposed</a:t>
            </a:r>
            <a:r>
              <a:rPr lang="pl-P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to </a:t>
            </a:r>
            <a:r>
              <a:rPr lang="pl-PL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their</a:t>
            </a:r>
            <a:r>
              <a:rPr lang="pl-P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negative</a:t>
            </a:r>
            <a:r>
              <a:rPr lang="pl-P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effects</a:t>
            </a:r>
            <a:r>
              <a:rPr lang="pl-P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pl-PL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Working</a:t>
            </a:r>
            <a:r>
              <a:rPr lang="pl-P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with </a:t>
            </a:r>
            <a:r>
              <a:rPr lang="pl-PL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digital</a:t>
            </a:r>
            <a:r>
              <a:rPr lang="pl-P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devices for </a:t>
            </a:r>
            <a:r>
              <a:rPr lang="pl-PL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many</a:t>
            </a:r>
            <a:r>
              <a:rPr lang="pl-P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hours</a:t>
            </a:r>
            <a:r>
              <a:rPr lang="pl-P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at</a:t>
            </a:r>
            <a:r>
              <a:rPr lang="pl-P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pl-PL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time</a:t>
            </a:r>
            <a:r>
              <a:rPr lang="pl-P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pl-P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often</a:t>
            </a:r>
            <a:r>
              <a:rPr lang="pl-P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associated</a:t>
            </a:r>
            <a:r>
              <a:rPr lang="pl-P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with </a:t>
            </a:r>
            <a:r>
              <a:rPr lang="pl-PL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eye</a:t>
            </a:r>
            <a:r>
              <a:rPr lang="pl-P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complaints</a:t>
            </a:r>
            <a:r>
              <a:rPr lang="pl-P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such</a:t>
            </a:r>
            <a:r>
              <a:rPr lang="pl-P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as </a:t>
            </a:r>
            <a:r>
              <a:rPr lang="pl-PL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eye</a:t>
            </a:r>
            <a:r>
              <a:rPr lang="pl-P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strain</a:t>
            </a:r>
            <a:r>
              <a:rPr lang="pl-P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pl-PL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eye</a:t>
            </a:r>
            <a:r>
              <a:rPr lang="pl-P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pain</a:t>
            </a:r>
            <a:r>
              <a:rPr lang="pl-P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pl-PL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burning</a:t>
            </a:r>
            <a:r>
              <a:rPr lang="pl-P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eyes</a:t>
            </a:r>
            <a:r>
              <a:rPr lang="pl-P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and </a:t>
            </a:r>
            <a:r>
              <a:rPr lang="pl-PL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impaired</a:t>
            </a:r>
            <a:r>
              <a:rPr lang="pl-P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visual</a:t>
            </a:r>
            <a:r>
              <a:rPr lang="pl-P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acuity</a:t>
            </a:r>
            <a:r>
              <a:rPr lang="pl-P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The </a:t>
            </a:r>
            <a:r>
              <a:rPr lang="pl-PL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use</a:t>
            </a:r>
            <a:r>
              <a:rPr lang="pl-P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pl-PL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preventive</a:t>
            </a:r>
            <a:r>
              <a:rPr lang="pl-P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measures</a:t>
            </a:r>
            <a:r>
              <a:rPr lang="pl-P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i.e. </a:t>
            </a:r>
            <a:r>
              <a:rPr lang="pl-PL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taking</a:t>
            </a:r>
            <a:r>
              <a:rPr lang="pl-P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breaks</a:t>
            </a:r>
            <a:r>
              <a:rPr lang="pl-P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pl-PL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exercising</a:t>
            </a:r>
            <a:r>
              <a:rPr lang="pl-P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the </a:t>
            </a:r>
            <a:r>
              <a:rPr lang="pl-PL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eyes</a:t>
            </a:r>
            <a:r>
              <a:rPr lang="pl-P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pl-PL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maintaining</a:t>
            </a:r>
            <a:r>
              <a:rPr lang="pl-P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the </a:t>
            </a:r>
            <a:r>
              <a:rPr lang="pl-PL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correct</a:t>
            </a:r>
            <a:r>
              <a:rPr lang="pl-P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distance</a:t>
            </a:r>
            <a:r>
              <a:rPr lang="pl-P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from the </a:t>
            </a:r>
            <a:r>
              <a:rPr lang="pl-PL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screen</a:t>
            </a:r>
            <a:r>
              <a:rPr lang="pl-P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pl-PL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pl-P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pl-PL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very</a:t>
            </a:r>
            <a:r>
              <a:rPr lang="pl-P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important</a:t>
            </a:r>
            <a:r>
              <a:rPr lang="pl-P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factor</a:t>
            </a:r>
            <a:r>
              <a:rPr lang="pl-P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in the </a:t>
            </a:r>
            <a:r>
              <a:rPr lang="pl-PL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implementation</a:t>
            </a:r>
            <a:r>
              <a:rPr lang="pl-P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pl-PL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prevention</a:t>
            </a:r>
            <a:r>
              <a:rPr lang="pl-P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as </a:t>
            </a:r>
            <a:r>
              <a:rPr lang="pl-PL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</a:t>
            </a:r>
            <a:r>
              <a:rPr lang="pl-P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important</a:t>
            </a:r>
            <a:r>
              <a:rPr lang="pl-P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element </a:t>
            </a:r>
            <a:r>
              <a:rPr lang="pl-PL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that</a:t>
            </a:r>
            <a:r>
              <a:rPr lang="pl-P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contributes</a:t>
            </a:r>
            <a:r>
              <a:rPr lang="pl-P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to the </a:t>
            </a:r>
            <a:r>
              <a:rPr lang="pl-PL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alleviation</a:t>
            </a:r>
            <a:r>
              <a:rPr lang="pl-P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of CVS-</a:t>
            </a:r>
            <a:r>
              <a:rPr lang="pl-PL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related</a:t>
            </a:r>
            <a:r>
              <a:rPr lang="pl-P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eye</a:t>
            </a:r>
            <a:r>
              <a:rPr lang="pl-P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symptoms</a:t>
            </a:r>
            <a:r>
              <a:rPr lang="pl-P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pl-PL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pl-PL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l-PL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Keywords</a:t>
            </a:r>
            <a:r>
              <a:rPr lang="pl-PL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pl-P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dry</a:t>
            </a:r>
            <a:r>
              <a:rPr lang="pl-P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eye</a:t>
            </a:r>
            <a:r>
              <a:rPr lang="pl-P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syndrome</a:t>
            </a:r>
            <a:r>
              <a:rPr lang="pl-P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CVS, </a:t>
            </a:r>
            <a:r>
              <a:rPr lang="pl-PL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digital</a:t>
            </a:r>
            <a:r>
              <a:rPr lang="pl-P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screen</a:t>
            </a:r>
            <a:r>
              <a:rPr lang="pl-P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pl-PL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eye</a:t>
            </a:r>
            <a:r>
              <a:rPr lang="pl-P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strain</a:t>
            </a:r>
            <a:endParaRPr lang="pl-PL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erodynamiczny">
  <a:themeElements>
    <a:clrScheme name="Horyz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Bogaty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czny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1231</TotalTime>
  <Words>618</Words>
  <Application>Microsoft Office PowerPoint</Application>
  <PresentationFormat>Niestandardowy</PresentationFormat>
  <Paragraphs>19</Paragraphs>
  <Slides>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Calibri</vt:lpstr>
      <vt:lpstr>Georgia</vt:lpstr>
      <vt:lpstr>Times New Roman</vt:lpstr>
      <vt:lpstr>Trebuchet MS</vt:lpstr>
      <vt:lpstr>Aerodynamiczny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BIELECKA</dc:creator>
  <cp:lastModifiedBy>Grzegorz Grab.</cp:lastModifiedBy>
  <cp:revision>108</cp:revision>
  <dcterms:created xsi:type="dcterms:W3CDTF">2013-05-21T18:23:56Z</dcterms:created>
  <dcterms:modified xsi:type="dcterms:W3CDTF">2023-04-19T10:28:46Z</dcterms:modified>
</cp:coreProperties>
</file>